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03c68490b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d03c68490b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Mitigations: These mitigations could either check the gas amount left before it calls the sub calls to make sure it will have enough to finish and return back. Another mitigation would be to only allow trusted addresses to interact with the smart contract. That way you know it will not be a malicious transaction since addresses cannot be spoofed.</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03c68490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d03c68490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where a malicious smart contract may try to interact with another contract. Most smart contracts trust the person that is calling them and doesn't realize outside calls may be dangerous. These types of attacks are Reentrancy on a Single Function, and Cross-function Reentrancy. Here, it transfers controls to the caller to deal with the function calls and that could be malicious. These are smart contract specific and can be avoided in coding styles.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03c68490b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03c68490b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d03c68490b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d03c68490b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d03c68490b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d03c68490b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d03c68490b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d03c68490b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d03c68490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d03c68490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03c68490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03c68490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38b456026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38b456026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lang="en"/>
              <a:t>ot stuck on a minority chain (~30 blocks in 2 hours)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03c68490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03c68490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03c68490b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03c68490b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are attacks that can affect smart contracts and the blockchain if the attack attempts to fill up the block with transactions or even attempts to put a malicious transaction in a specific location in a block relative to another transaction. These attacks are Front-Running, DoS with (Unexpected) revert, Gas Limit DoS on a Contract via Unbounded Operations, Gas Limit DoS on the Network via Block Stuffing, and Insufficient gas griefing. Any blockchain that deals with a cost variance that goes to the miners/validators have these </a:t>
            </a:r>
            <a:r>
              <a:rPr lang="en"/>
              <a:t>vulnerabilities</a:t>
            </a:r>
            <a:r>
              <a:rPr lang="en"/>
              <a:t>. It takes advantage of the nodes choosing the highest transaction fee paid (gas).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d03c68490b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d03c68490b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Front-Running uses gas-based prioritization as an attack vector for all the </a:t>
            </a:r>
            <a:r>
              <a:rPr lang="en"/>
              <a:t>different</a:t>
            </a:r>
            <a:r>
              <a:rPr lang="en"/>
              <a:t> flavors such as Displacement, Insertion, and </a:t>
            </a:r>
            <a:r>
              <a:rPr lang="en"/>
              <a:t>Suppression</a:t>
            </a:r>
            <a:r>
              <a:rPr lang="en"/>
              <a:t>. Adding additional transactions can alter the legit transaction, but it depends on the smart contracts purpose. If there are a strict order something needs to be called.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d03c68490b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d03c68490b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could be used to lock up a smart contract. If there is a way that the smart contract has a “require” in the function and you can manipulate it. The attacker can make it purposely fail. Meaning an attacker can lock a smart contract. This is especially dangerous because if a smart contract for an auction site is attacked. The attacker can win any auction by making sure he is the highest bidder and every one after him fails the “require” for sending the highest bidder's Ethereum back. Therefore, making sure the attacker wins even though other people want to bid higher.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d03c68490b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d03c68490b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good example is paying everyone in a huge list that could grow at any time with new employees. You may not know exactly how much gas it will cost to send to X number of people and you could DoS yourself. Especially if you get close to the block gas limit.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03c68490b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d03c68490b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50">
                <a:solidFill>
                  <a:srgbClr val="535358"/>
                </a:solidFill>
                <a:highlight>
                  <a:srgbClr val="FFFFFF"/>
                </a:highlight>
              </a:rPr>
              <a:t>It took him 17 blocks to claim the victory. From block 6191896 to block 6191909. Long 175 seconds. </a:t>
            </a:r>
            <a:endParaRPr sz="1350">
              <a:solidFill>
                <a:srgbClr val="535358"/>
              </a:solidFill>
              <a:highlight>
                <a:srgbClr val="FFFFFF"/>
              </a:highlight>
            </a:endParaRPr>
          </a:p>
          <a:p>
            <a:pPr indent="0" lvl="0" marL="0" rtl="0" algn="l">
              <a:spcBef>
                <a:spcPts val="0"/>
              </a:spcBef>
              <a:spcAft>
                <a:spcPts val="0"/>
              </a:spcAft>
              <a:buNone/>
            </a:pPr>
            <a:r>
              <a:t/>
            </a:r>
            <a:endParaRPr sz="1350">
              <a:solidFill>
                <a:srgbClr val="535358"/>
              </a:solidFill>
              <a:highlight>
                <a:srgbClr val="FFFFFF"/>
              </a:highlight>
            </a:endParaRPr>
          </a:p>
          <a:p>
            <a:pPr indent="0" lvl="0" marL="0" rtl="0" algn="l">
              <a:spcBef>
                <a:spcPts val="0"/>
              </a:spcBef>
              <a:spcAft>
                <a:spcPts val="0"/>
              </a:spcAft>
              <a:buNone/>
            </a:pPr>
            <a:r>
              <a:rPr lang="en" sz="1350">
                <a:solidFill>
                  <a:srgbClr val="535358"/>
                </a:solidFill>
                <a:highlight>
                  <a:srgbClr val="FFFFFF"/>
                </a:highlight>
              </a:rPr>
              <a:t>At the peak of the first round, it has more than 20k ETH in the prize pool. Despite people predicting the first round lasting forever, it has ended on Aug 22nd. The attacker managed to secure 10,469 ETH or around $3'000'000 dollars at the time. Given his expense was on the level of $10'000 dollars.</a:t>
            </a:r>
            <a:endParaRPr sz="1350">
              <a:solidFill>
                <a:srgbClr val="535358"/>
              </a:solidFill>
              <a:highlight>
                <a:srgbClr val="FFFFFF"/>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d03c68490b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d03c68490b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coindesk.com/55m-hack-ethereum-down" TargetMode="External"/><Relationship Id="rId4" Type="http://schemas.openxmlformats.org/officeDocument/2006/relationships/hyperlink" Target="https://hackingdistributed.com/2016/06/18/analysis-of-the-dao-explo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ylv.io/why-fomo3d-block-stuffing-attack-is-importan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Blockchain Security Analysis</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With a focus on Ethereum’s Blockchain along with Solidity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Insufficient gas griefing</a:t>
            </a:r>
            <a:endParaRPr/>
          </a:p>
        </p:txBody>
      </p:sp>
      <p:sp>
        <p:nvSpPr>
          <p:cNvPr id="128" name="Google Shape;128;p2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Attacker calls a top level call with enough gas.</a:t>
            </a:r>
            <a:endParaRPr/>
          </a:p>
          <a:p>
            <a:pPr indent="-342900" lvl="0" marL="457200" rtl="0" algn="l">
              <a:spcBef>
                <a:spcPts val="0"/>
              </a:spcBef>
              <a:spcAft>
                <a:spcPts val="0"/>
              </a:spcAft>
              <a:buSzPts val="1800"/>
              <a:buChar char="●"/>
            </a:pPr>
            <a:r>
              <a:rPr lang="en"/>
              <a:t>A inner call will fail since the attacker sent enough for it to fail.</a:t>
            </a:r>
            <a:endParaRPr/>
          </a:p>
          <a:p>
            <a:pPr indent="-342900" lvl="0" marL="457200" rtl="0" algn="l">
              <a:spcBef>
                <a:spcPts val="0"/>
              </a:spcBef>
              <a:spcAft>
                <a:spcPts val="0"/>
              </a:spcAft>
              <a:buSzPts val="1800"/>
              <a:buChar char="●"/>
            </a:pPr>
            <a:r>
              <a:rPr lang="en"/>
              <a:t>Since it passed the outer function, it consumes a lot of gas.</a:t>
            </a:r>
            <a:endParaRPr/>
          </a:p>
          <a:p>
            <a:pPr indent="-342900" lvl="0" marL="457200" rtl="0" algn="l">
              <a:spcBef>
                <a:spcPts val="0"/>
              </a:spcBef>
              <a:spcAft>
                <a:spcPts val="0"/>
              </a:spcAft>
              <a:buSzPts val="1800"/>
              <a:buChar char="●"/>
            </a:pPr>
            <a:r>
              <a:rPr lang="en"/>
              <a:t>This can be used to also lock a smart contract since it can keep failing in the inner call.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Contract-To-Contract Interaction Vulnerabilities</a:t>
            </a:r>
            <a:endParaRPr/>
          </a:p>
        </p:txBody>
      </p:sp>
      <p:pic>
        <p:nvPicPr>
          <p:cNvPr id="134" name="Google Shape;134;p23"/>
          <p:cNvPicPr preferRelativeResize="0"/>
          <p:nvPr/>
        </p:nvPicPr>
        <p:blipFill>
          <a:blip r:embed="rId3">
            <a:alphaModFix/>
          </a:blip>
          <a:stretch>
            <a:fillRect/>
          </a:stretch>
        </p:blipFill>
        <p:spPr>
          <a:xfrm>
            <a:off x="3107250" y="1917700"/>
            <a:ext cx="1905000" cy="1905000"/>
          </a:xfrm>
          <a:prstGeom prst="rect">
            <a:avLst/>
          </a:prstGeom>
          <a:noFill/>
          <a:ln>
            <a:noFill/>
          </a:ln>
        </p:spPr>
      </p:pic>
      <p:pic>
        <p:nvPicPr>
          <p:cNvPr id="135" name="Google Shape;135;p23"/>
          <p:cNvPicPr preferRelativeResize="0"/>
          <p:nvPr/>
        </p:nvPicPr>
        <p:blipFill>
          <a:blip r:embed="rId4">
            <a:alphaModFix/>
          </a:blip>
          <a:stretch>
            <a:fillRect/>
          </a:stretch>
        </p:blipFill>
        <p:spPr>
          <a:xfrm>
            <a:off x="5917900" y="1917700"/>
            <a:ext cx="1905000" cy="1905000"/>
          </a:xfrm>
          <a:prstGeom prst="rect">
            <a:avLst/>
          </a:prstGeom>
          <a:noFill/>
          <a:ln>
            <a:noFill/>
          </a:ln>
        </p:spPr>
      </p:pic>
      <p:cxnSp>
        <p:nvCxnSpPr>
          <p:cNvPr id="136" name="Google Shape;136;p23"/>
          <p:cNvCxnSpPr/>
          <p:nvPr/>
        </p:nvCxnSpPr>
        <p:spPr>
          <a:xfrm flipH="1">
            <a:off x="4949950" y="2859100"/>
            <a:ext cx="1128000" cy="11100"/>
          </a:xfrm>
          <a:prstGeom prst="straightConnector1">
            <a:avLst/>
          </a:prstGeom>
          <a:noFill/>
          <a:ln cap="flat" cmpd="sng" w="9525">
            <a:solidFill>
              <a:srgbClr val="FF0000"/>
            </a:solidFill>
            <a:prstDash val="solid"/>
            <a:round/>
            <a:headEnd len="med" w="med" type="none"/>
            <a:tailEnd len="med" w="med" type="triangle"/>
          </a:ln>
        </p:spPr>
      </p:cxnSp>
      <p:pic>
        <p:nvPicPr>
          <p:cNvPr id="137" name="Google Shape;137;p23"/>
          <p:cNvPicPr preferRelativeResize="0"/>
          <p:nvPr/>
        </p:nvPicPr>
        <p:blipFill>
          <a:blip r:embed="rId5">
            <a:alphaModFix/>
          </a:blip>
          <a:stretch>
            <a:fillRect/>
          </a:stretch>
        </p:blipFill>
        <p:spPr>
          <a:xfrm>
            <a:off x="814175" y="1457400"/>
            <a:ext cx="524524" cy="1114348"/>
          </a:xfrm>
          <a:prstGeom prst="rect">
            <a:avLst/>
          </a:prstGeom>
          <a:noFill/>
          <a:ln>
            <a:noFill/>
          </a:ln>
        </p:spPr>
      </p:pic>
      <p:pic>
        <p:nvPicPr>
          <p:cNvPr id="138" name="Google Shape;138;p23"/>
          <p:cNvPicPr preferRelativeResize="0"/>
          <p:nvPr/>
        </p:nvPicPr>
        <p:blipFill>
          <a:blip r:embed="rId5">
            <a:alphaModFix/>
          </a:blip>
          <a:stretch>
            <a:fillRect/>
          </a:stretch>
        </p:blipFill>
        <p:spPr>
          <a:xfrm>
            <a:off x="814175" y="2708350"/>
            <a:ext cx="524524" cy="1114348"/>
          </a:xfrm>
          <a:prstGeom prst="rect">
            <a:avLst/>
          </a:prstGeom>
          <a:noFill/>
          <a:ln>
            <a:noFill/>
          </a:ln>
        </p:spPr>
      </p:pic>
      <p:cxnSp>
        <p:nvCxnSpPr>
          <p:cNvPr id="139" name="Google Shape;139;p23"/>
          <p:cNvCxnSpPr/>
          <p:nvPr/>
        </p:nvCxnSpPr>
        <p:spPr>
          <a:xfrm>
            <a:off x="1342975" y="2018025"/>
            <a:ext cx="1973100" cy="211200"/>
          </a:xfrm>
          <a:prstGeom prst="straightConnector1">
            <a:avLst/>
          </a:prstGeom>
          <a:noFill/>
          <a:ln cap="flat" cmpd="sng" w="9525">
            <a:solidFill>
              <a:schemeClr val="dk2"/>
            </a:solidFill>
            <a:prstDash val="solid"/>
            <a:round/>
            <a:headEnd len="med" w="med" type="none"/>
            <a:tailEnd len="med" w="med" type="triangle"/>
          </a:ln>
        </p:spPr>
      </p:cxnSp>
      <p:cxnSp>
        <p:nvCxnSpPr>
          <p:cNvPr id="140" name="Google Shape;140;p23"/>
          <p:cNvCxnSpPr/>
          <p:nvPr/>
        </p:nvCxnSpPr>
        <p:spPr>
          <a:xfrm>
            <a:off x="1342975" y="3260550"/>
            <a:ext cx="1855200" cy="41400"/>
          </a:xfrm>
          <a:prstGeom prst="straightConnector1">
            <a:avLst/>
          </a:prstGeom>
          <a:noFill/>
          <a:ln cap="flat" cmpd="sng" w="9525">
            <a:solidFill>
              <a:schemeClr val="dk2"/>
            </a:solidFill>
            <a:prstDash val="solid"/>
            <a:round/>
            <a:headEnd len="med" w="med" type="none"/>
            <a:tailEnd len="med" w="med" type="triangle"/>
          </a:ln>
        </p:spPr>
      </p:cxnSp>
      <p:pic>
        <p:nvPicPr>
          <p:cNvPr id="141" name="Google Shape;141;p23"/>
          <p:cNvPicPr preferRelativeResize="0"/>
          <p:nvPr/>
        </p:nvPicPr>
        <p:blipFill>
          <a:blip r:embed="rId5">
            <a:alphaModFix/>
          </a:blip>
          <a:stretch>
            <a:fillRect/>
          </a:stretch>
        </p:blipFill>
        <p:spPr>
          <a:xfrm>
            <a:off x="8276850" y="2307475"/>
            <a:ext cx="524524" cy="1114348"/>
          </a:xfrm>
          <a:prstGeom prst="rect">
            <a:avLst/>
          </a:prstGeom>
          <a:noFill/>
          <a:ln>
            <a:noFill/>
          </a:ln>
        </p:spPr>
      </p:pic>
      <p:cxnSp>
        <p:nvCxnSpPr>
          <p:cNvPr id="142" name="Google Shape;142;p23"/>
          <p:cNvCxnSpPr>
            <a:endCxn id="135" idx="3"/>
          </p:cNvCxnSpPr>
          <p:nvPr/>
        </p:nvCxnSpPr>
        <p:spPr>
          <a:xfrm flipH="1">
            <a:off x="7822900" y="2859100"/>
            <a:ext cx="449700" cy="11100"/>
          </a:xfrm>
          <a:prstGeom prst="straightConnector1">
            <a:avLst/>
          </a:prstGeom>
          <a:noFill/>
          <a:ln cap="flat" cmpd="sng" w="9525">
            <a:solidFill>
              <a:srgbClr val="FF0000"/>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Reentrancy on a Single Function</a:t>
            </a:r>
            <a:endParaRPr/>
          </a:p>
        </p:txBody>
      </p:sp>
      <p:sp>
        <p:nvSpPr>
          <p:cNvPr id="148" name="Google Shape;148;p2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this attack, an attacker will use a malicious smart contract to call a single function in the victim smart contract.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When the victim contract does a “call.value”, it will call the fallback function in the malicious smart contract and call the function again.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Cross-function Reentrancy</a:t>
            </a:r>
            <a:endParaRPr/>
          </a:p>
        </p:txBody>
      </p:sp>
      <p:sp>
        <p:nvSpPr>
          <p:cNvPr id="154" name="Google Shape;154;p2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Extremely</a:t>
            </a:r>
            <a:r>
              <a:rPr lang="en"/>
              <a:t> </a:t>
            </a:r>
            <a:r>
              <a:rPr lang="en"/>
              <a:t>similar</a:t>
            </a:r>
            <a:r>
              <a:rPr lang="en"/>
              <a:t> to the “Single Function Reentrancy”</a:t>
            </a:r>
            <a:endParaRPr/>
          </a:p>
          <a:p>
            <a:pPr indent="-342900" lvl="0" marL="457200" rtl="0" algn="l">
              <a:spcBef>
                <a:spcPts val="0"/>
              </a:spcBef>
              <a:spcAft>
                <a:spcPts val="0"/>
              </a:spcAft>
              <a:buSzPts val="1800"/>
              <a:buChar char="●"/>
            </a:pPr>
            <a:r>
              <a:rPr lang="en"/>
              <a:t>The </a:t>
            </a:r>
            <a:r>
              <a:rPr lang="en"/>
              <a:t>fallback function is called in the malicious smart contract, </a:t>
            </a:r>
            <a:r>
              <a:rPr lang="en">
                <a:highlight>
                  <a:srgbClr val="F4CCCC"/>
                </a:highlight>
              </a:rPr>
              <a:t>but calls a completely different function</a:t>
            </a:r>
            <a:r>
              <a:rPr lang="en"/>
              <a:t>. </a:t>
            </a:r>
            <a:endParaRPr/>
          </a:p>
          <a:p>
            <a:pPr indent="-323850" lvl="1" marL="914400" rtl="0" algn="l">
              <a:spcBef>
                <a:spcPts val="0"/>
              </a:spcBef>
              <a:spcAft>
                <a:spcPts val="0"/>
              </a:spcAft>
              <a:buSzPts val="1500"/>
              <a:buChar char="○"/>
            </a:pPr>
            <a:r>
              <a:rPr lang="en" sz="1500"/>
              <a:t>Why?</a:t>
            </a:r>
            <a:endParaRPr sz="1500"/>
          </a:p>
          <a:p>
            <a:pPr indent="-323850" lvl="2" marL="1371600" rtl="0" algn="l">
              <a:spcBef>
                <a:spcPts val="0"/>
              </a:spcBef>
              <a:spcAft>
                <a:spcPts val="0"/>
              </a:spcAft>
              <a:buSzPts val="1500"/>
              <a:buChar char="■"/>
            </a:pPr>
            <a:r>
              <a:rPr lang="en" sz="1500"/>
              <a:t>Set a variable</a:t>
            </a:r>
            <a:endParaRPr sz="1500"/>
          </a:p>
          <a:p>
            <a:pPr indent="-323850" lvl="2" marL="1371600" rtl="0" algn="l">
              <a:spcBef>
                <a:spcPts val="0"/>
              </a:spcBef>
              <a:spcAft>
                <a:spcPts val="0"/>
              </a:spcAft>
              <a:buSzPts val="1500"/>
              <a:buChar char="■"/>
            </a:pPr>
            <a:r>
              <a:rPr lang="en" sz="1500"/>
              <a:t>Function order control</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Cross-function Reentrancy Flow</a:t>
            </a:r>
            <a:endParaRPr/>
          </a:p>
        </p:txBody>
      </p:sp>
      <p:pic>
        <p:nvPicPr>
          <p:cNvPr id="160" name="Google Shape;160;p26"/>
          <p:cNvPicPr preferRelativeResize="0"/>
          <p:nvPr/>
        </p:nvPicPr>
        <p:blipFill>
          <a:blip r:embed="rId3">
            <a:alphaModFix/>
          </a:blip>
          <a:stretch>
            <a:fillRect/>
          </a:stretch>
        </p:blipFill>
        <p:spPr>
          <a:xfrm>
            <a:off x="2626175" y="1280764"/>
            <a:ext cx="3175400" cy="31235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Cross-function Reentrancy Cases</a:t>
            </a:r>
            <a:endParaRPr/>
          </a:p>
          <a:p>
            <a:pPr indent="0" lvl="0" marL="0" rtl="0" algn="l">
              <a:spcBef>
                <a:spcPts val="0"/>
              </a:spcBef>
              <a:spcAft>
                <a:spcPts val="0"/>
              </a:spcAft>
              <a:buNone/>
            </a:pPr>
            <a:r>
              <a:t/>
            </a:r>
            <a:endParaRPr/>
          </a:p>
        </p:txBody>
      </p:sp>
      <p:sp>
        <p:nvSpPr>
          <p:cNvPr id="166" name="Google Shape;166;p27"/>
          <p:cNvSpPr txBox="1"/>
          <p:nvPr>
            <p:ph idx="1" type="body"/>
          </p:nvPr>
        </p:nvSpPr>
        <p:spPr>
          <a:xfrm>
            <a:off x="311700" y="1171600"/>
            <a:ext cx="8520600" cy="3397200"/>
          </a:xfrm>
          <a:prstGeom prst="rect">
            <a:avLst/>
          </a:prstGeom>
          <a:ln>
            <a:noFill/>
          </a:ln>
        </p:spPr>
        <p:txBody>
          <a:bodyPr anchorCtr="0" anchor="t" bIns="91425" lIns="91425" spcFirstLastPara="1" rIns="91425" wrap="square" tIns="91425">
            <a:normAutofit/>
          </a:bodyPr>
          <a:lstStyle/>
          <a:p>
            <a:pPr indent="0" lvl="0" marL="0" rtl="0" algn="ctr">
              <a:spcBef>
                <a:spcPts val="0"/>
              </a:spcBef>
              <a:spcAft>
                <a:spcPts val="0"/>
              </a:spcAft>
              <a:buNone/>
            </a:pPr>
            <a:r>
              <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a:t>DAO attack (Fallback attack)</a:t>
            </a:r>
            <a:endParaRPr/>
          </a:p>
          <a:p>
            <a:pPr indent="0" lvl="0" marL="0" rtl="0" algn="ctr">
              <a:spcBef>
                <a:spcPts val="1200"/>
              </a:spcBef>
              <a:spcAft>
                <a:spcPts val="1200"/>
              </a:spcAft>
              <a:buNone/>
            </a:pPr>
            <a:r>
              <a:rPr lang="en">
                <a:uFill>
                  <a:noFill/>
                </a:uFill>
                <a:hlinkClick r:id="rId3"/>
              </a:rPr>
              <a:t>coindesk</a:t>
            </a:r>
            <a:r>
              <a:rPr lang="en"/>
              <a:t>, </a:t>
            </a:r>
            <a:r>
              <a:rPr lang="en">
                <a:uFill>
                  <a:noFill/>
                </a:uFill>
                <a:hlinkClick r:id="rId4"/>
              </a:rPr>
              <a:t>hackingdistributed</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2400"/>
          </a:p>
          <a:p>
            <a:pPr indent="0" lvl="0" marL="0" rtl="0" algn="ctr">
              <a:spcBef>
                <a:spcPts val="1200"/>
              </a:spcBef>
              <a:spcAft>
                <a:spcPts val="0"/>
              </a:spcAft>
              <a:buNone/>
            </a:pPr>
            <a:r>
              <a:t/>
            </a:r>
            <a:endParaRPr sz="2400"/>
          </a:p>
          <a:p>
            <a:pPr indent="0" lvl="0" marL="0" rtl="0" algn="ctr">
              <a:spcBef>
                <a:spcPts val="1200"/>
              </a:spcBef>
              <a:spcAft>
                <a:spcPts val="1200"/>
              </a:spcAft>
              <a:buNone/>
            </a:pPr>
            <a:r>
              <a:rPr lang="en" sz="2400"/>
              <a:t>Questions?</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rPr lang="en"/>
              <a:t>Now it is Sid’s time to talk about some other security </a:t>
            </a:r>
            <a:r>
              <a:rPr lang="en"/>
              <a:t>vulnerabilities</a:t>
            </a:r>
            <a:r>
              <a:rPr lang="en"/>
              <a:t> in both </a:t>
            </a:r>
            <a:r>
              <a:rPr lang="en"/>
              <a:t>Solidity</a:t>
            </a:r>
            <a:r>
              <a:rPr lang="en"/>
              <a:t> and the Blockchain!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are there security Issues?</a:t>
            </a:r>
            <a:endParaRPr/>
          </a:p>
        </p:txBody>
      </p:sp>
      <p:sp>
        <p:nvSpPr>
          <p:cNvPr id="66" name="Google Shape;66;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Blockchain</a:t>
            </a:r>
            <a:endParaRPr/>
          </a:p>
          <a:p>
            <a:pPr indent="-317500" lvl="1" marL="914400" rtl="0" algn="l">
              <a:spcBef>
                <a:spcPts val="0"/>
              </a:spcBef>
              <a:spcAft>
                <a:spcPts val="0"/>
              </a:spcAft>
              <a:buSzPts val="1400"/>
              <a:buChar char="○"/>
            </a:pPr>
            <a:r>
              <a:rPr lang="en"/>
              <a:t>Can they just update? </a:t>
            </a:r>
            <a:endParaRPr/>
          </a:p>
          <a:p>
            <a:pPr indent="-317500" lvl="2" marL="1371600" rtl="0" algn="l">
              <a:spcBef>
                <a:spcPts val="0"/>
              </a:spcBef>
              <a:spcAft>
                <a:spcPts val="0"/>
              </a:spcAft>
              <a:buSzPts val="1400"/>
              <a:buChar char="■"/>
            </a:pPr>
            <a:r>
              <a:rPr lang="en"/>
              <a:t>Time frame</a:t>
            </a:r>
            <a:endParaRPr/>
          </a:p>
          <a:p>
            <a:pPr indent="-317500" lvl="2" marL="1371600" rtl="0" algn="l">
              <a:spcBef>
                <a:spcPts val="0"/>
              </a:spcBef>
              <a:spcAft>
                <a:spcPts val="0"/>
              </a:spcAft>
              <a:buSzPts val="1400"/>
              <a:buChar char="■"/>
            </a:pPr>
            <a:r>
              <a:rPr lang="en"/>
              <a:t>Voting (EIP - Ethereum Improvement </a:t>
            </a:r>
            <a:r>
              <a:rPr lang="en"/>
              <a:t>Protocol</a:t>
            </a:r>
            <a:r>
              <a:rPr lang="en"/>
              <a:t>)</a:t>
            </a:r>
            <a:endParaRPr/>
          </a:p>
          <a:p>
            <a:pPr indent="-317500" lvl="2" marL="1371600" rtl="0" algn="l">
              <a:spcBef>
                <a:spcPts val="0"/>
              </a:spcBef>
              <a:spcAft>
                <a:spcPts val="0"/>
              </a:spcAft>
              <a:buSzPts val="1400"/>
              <a:buChar char="■"/>
            </a:pPr>
            <a:r>
              <a:rPr lang="en"/>
              <a:t>Disclosure</a:t>
            </a:r>
            <a:endParaRPr/>
          </a:p>
          <a:p>
            <a:pPr indent="-317500" lvl="3" marL="1828800" rtl="0" algn="l">
              <a:spcBef>
                <a:spcPts val="0"/>
              </a:spcBef>
              <a:spcAft>
                <a:spcPts val="0"/>
              </a:spcAft>
              <a:buSzPts val="1400"/>
              <a:buChar char="●"/>
            </a:pPr>
            <a:r>
              <a:rPr lang="en"/>
              <a:t>Case - Ethereum ‘</a:t>
            </a:r>
            <a:r>
              <a:rPr lang="en"/>
              <a:t>Unannounced</a:t>
            </a:r>
            <a:r>
              <a:rPr lang="en"/>
              <a:t>’ Hard Fork</a:t>
            </a:r>
            <a:endParaRPr/>
          </a:p>
          <a:p>
            <a:pPr indent="-342900" lvl="0" marL="457200" rtl="0" algn="l">
              <a:spcBef>
                <a:spcPts val="0"/>
              </a:spcBef>
              <a:spcAft>
                <a:spcPts val="0"/>
              </a:spcAft>
              <a:buSzPts val="1800"/>
              <a:buChar char="●"/>
            </a:pPr>
            <a:r>
              <a:rPr lang="en"/>
              <a:t>Solidity</a:t>
            </a:r>
            <a:endParaRPr/>
          </a:p>
          <a:p>
            <a:pPr indent="-317500" lvl="1" marL="914400" rtl="0" algn="l">
              <a:spcBef>
                <a:spcPts val="0"/>
              </a:spcBef>
              <a:spcAft>
                <a:spcPts val="0"/>
              </a:spcAft>
              <a:buSzPts val="1400"/>
              <a:buChar char="○"/>
            </a:pPr>
            <a:r>
              <a:rPr lang="en"/>
              <a:t>Can they just update?</a:t>
            </a:r>
            <a:endParaRPr/>
          </a:p>
          <a:p>
            <a:pPr indent="-317500" lvl="2" marL="1371600" rtl="0" algn="l">
              <a:spcBef>
                <a:spcPts val="0"/>
              </a:spcBef>
              <a:spcAft>
                <a:spcPts val="0"/>
              </a:spcAft>
              <a:buSzPts val="1400"/>
              <a:buChar char="■"/>
            </a:pPr>
            <a:r>
              <a:rPr lang="en"/>
              <a:t>Solidity Versions</a:t>
            </a:r>
            <a:endParaRPr/>
          </a:p>
          <a:p>
            <a:pPr indent="-317500" lvl="2" marL="1371600" rtl="0" algn="l">
              <a:spcBef>
                <a:spcPts val="0"/>
              </a:spcBef>
              <a:spcAft>
                <a:spcPts val="0"/>
              </a:spcAft>
              <a:buSzPts val="1400"/>
              <a:buChar char="■"/>
            </a:pPr>
            <a:r>
              <a:rPr lang="en"/>
              <a:t>Updating smart contracts</a:t>
            </a:r>
            <a:endParaRPr/>
          </a:p>
          <a:p>
            <a:pPr indent="-317500" lvl="3" marL="1828800" rtl="0" algn="l">
              <a:spcBef>
                <a:spcPts val="0"/>
              </a:spcBef>
              <a:spcAft>
                <a:spcPts val="0"/>
              </a:spcAft>
              <a:buSzPts val="1400"/>
              <a:buChar char="●"/>
            </a:pPr>
            <a:r>
              <a:rPr lang="en"/>
              <a:t>Not easily</a:t>
            </a:r>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DoS Attack Vulnerabilities</a:t>
            </a:r>
            <a:endParaRPr/>
          </a:p>
        </p:txBody>
      </p:sp>
      <p:sp>
        <p:nvSpPr>
          <p:cNvPr id="72" name="Google Shape;72;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Can I packet flood a blockchain?</a:t>
            </a:r>
            <a:endParaRPr/>
          </a:p>
          <a:p>
            <a:pPr indent="0" lvl="0" marL="0" rtl="0" algn="l">
              <a:spcBef>
                <a:spcPts val="1200"/>
              </a:spcBef>
              <a:spcAft>
                <a:spcPts val="1200"/>
              </a:spcAft>
              <a:buNone/>
            </a:pPr>
            <a:r>
              <a:t/>
            </a:r>
            <a:endParaRPr/>
          </a:p>
        </p:txBody>
      </p:sp>
      <p:pic>
        <p:nvPicPr>
          <p:cNvPr id="73" name="Google Shape;73;p15"/>
          <p:cNvPicPr preferRelativeResize="0"/>
          <p:nvPr/>
        </p:nvPicPr>
        <p:blipFill>
          <a:blip r:embed="rId3">
            <a:alphaModFix/>
          </a:blip>
          <a:stretch>
            <a:fillRect/>
          </a:stretch>
        </p:blipFill>
        <p:spPr>
          <a:xfrm>
            <a:off x="7269050" y="1929475"/>
            <a:ext cx="1619701" cy="1669800"/>
          </a:xfrm>
          <a:prstGeom prst="rect">
            <a:avLst/>
          </a:prstGeom>
          <a:noFill/>
          <a:ln>
            <a:noFill/>
          </a:ln>
        </p:spPr>
      </p:pic>
      <p:pic>
        <p:nvPicPr>
          <p:cNvPr id="74" name="Google Shape;74;p15"/>
          <p:cNvPicPr preferRelativeResize="0"/>
          <p:nvPr/>
        </p:nvPicPr>
        <p:blipFill>
          <a:blip r:embed="rId3">
            <a:alphaModFix/>
          </a:blip>
          <a:stretch>
            <a:fillRect/>
          </a:stretch>
        </p:blipFill>
        <p:spPr>
          <a:xfrm>
            <a:off x="5686925" y="1929475"/>
            <a:ext cx="1619701" cy="1669800"/>
          </a:xfrm>
          <a:prstGeom prst="rect">
            <a:avLst/>
          </a:prstGeom>
          <a:noFill/>
          <a:ln>
            <a:noFill/>
          </a:ln>
        </p:spPr>
      </p:pic>
      <p:pic>
        <p:nvPicPr>
          <p:cNvPr id="75" name="Google Shape;75;p15"/>
          <p:cNvPicPr preferRelativeResize="0"/>
          <p:nvPr/>
        </p:nvPicPr>
        <p:blipFill>
          <a:blip r:embed="rId3">
            <a:alphaModFix/>
          </a:blip>
          <a:stretch>
            <a:fillRect/>
          </a:stretch>
        </p:blipFill>
        <p:spPr>
          <a:xfrm>
            <a:off x="4095450" y="1929475"/>
            <a:ext cx="1619701" cy="1669800"/>
          </a:xfrm>
          <a:prstGeom prst="rect">
            <a:avLst/>
          </a:prstGeom>
          <a:noFill/>
          <a:ln>
            <a:noFill/>
          </a:ln>
        </p:spPr>
      </p:pic>
      <p:cxnSp>
        <p:nvCxnSpPr>
          <p:cNvPr id="76" name="Google Shape;76;p15"/>
          <p:cNvCxnSpPr/>
          <p:nvPr/>
        </p:nvCxnSpPr>
        <p:spPr>
          <a:xfrm>
            <a:off x="5411600" y="2779900"/>
            <a:ext cx="564600" cy="0"/>
          </a:xfrm>
          <a:prstGeom prst="straightConnector1">
            <a:avLst/>
          </a:prstGeom>
          <a:noFill/>
          <a:ln cap="flat" cmpd="sng" w="9525">
            <a:solidFill>
              <a:schemeClr val="dk2"/>
            </a:solidFill>
            <a:prstDash val="solid"/>
            <a:round/>
            <a:headEnd len="med" w="med" type="none"/>
            <a:tailEnd len="med" w="med" type="none"/>
          </a:ln>
        </p:spPr>
      </p:cxnSp>
      <p:cxnSp>
        <p:nvCxnSpPr>
          <p:cNvPr id="77" name="Google Shape;77;p15"/>
          <p:cNvCxnSpPr/>
          <p:nvPr/>
        </p:nvCxnSpPr>
        <p:spPr>
          <a:xfrm>
            <a:off x="6996300" y="2764375"/>
            <a:ext cx="564600" cy="0"/>
          </a:xfrm>
          <a:prstGeom prst="straightConnector1">
            <a:avLst/>
          </a:prstGeom>
          <a:noFill/>
          <a:ln cap="flat" cmpd="sng" w="9525">
            <a:solidFill>
              <a:schemeClr val="dk2"/>
            </a:solidFill>
            <a:prstDash val="solid"/>
            <a:round/>
            <a:headEnd len="med" w="med" type="none"/>
            <a:tailEnd len="med" w="med" type="none"/>
          </a:ln>
        </p:spPr>
      </p:cxnSp>
      <p:pic>
        <p:nvPicPr>
          <p:cNvPr id="78" name="Google Shape;78;p15"/>
          <p:cNvPicPr preferRelativeResize="0"/>
          <p:nvPr/>
        </p:nvPicPr>
        <p:blipFill>
          <a:blip r:embed="rId4">
            <a:alphaModFix/>
          </a:blip>
          <a:stretch>
            <a:fillRect/>
          </a:stretch>
        </p:blipFill>
        <p:spPr>
          <a:xfrm>
            <a:off x="106600" y="2535487"/>
            <a:ext cx="1350075" cy="1107475"/>
          </a:xfrm>
          <a:prstGeom prst="rect">
            <a:avLst/>
          </a:prstGeom>
          <a:noFill/>
          <a:ln>
            <a:noFill/>
          </a:ln>
        </p:spPr>
      </p:pic>
      <p:pic>
        <p:nvPicPr>
          <p:cNvPr id="79" name="Google Shape;79;p15"/>
          <p:cNvPicPr preferRelativeResize="0"/>
          <p:nvPr/>
        </p:nvPicPr>
        <p:blipFill>
          <a:blip r:embed="rId4">
            <a:alphaModFix/>
          </a:blip>
          <a:stretch>
            <a:fillRect/>
          </a:stretch>
        </p:blipFill>
        <p:spPr>
          <a:xfrm>
            <a:off x="1379125" y="1672424"/>
            <a:ext cx="1350075" cy="1107475"/>
          </a:xfrm>
          <a:prstGeom prst="rect">
            <a:avLst/>
          </a:prstGeom>
          <a:noFill/>
          <a:ln>
            <a:noFill/>
          </a:ln>
        </p:spPr>
      </p:pic>
      <p:pic>
        <p:nvPicPr>
          <p:cNvPr id="80" name="Google Shape;80;p15"/>
          <p:cNvPicPr preferRelativeResize="0"/>
          <p:nvPr/>
        </p:nvPicPr>
        <p:blipFill>
          <a:blip r:embed="rId4">
            <a:alphaModFix/>
          </a:blip>
          <a:stretch>
            <a:fillRect/>
          </a:stretch>
        </p:blipFill>
        <p:spPr>
          <a:xfrm>
            <a:off x="1332925" y="3769424"/>
            <a:ext cx="1350075" cy="1107475"/>
          </a:xfrm>
          <a:prstGeom prst="rect">
            <a:avLst/>
          </a:prstGeom>
          <a:noFill/>
          <a:ln>
            <a:noFill/>
          </a:ln>
        </p:spPr>
      </p:pic>
      <p:cxnSp>
        <p:nvCxnSpPr>
          <p:cNvPr id="81" name="Google Shape;81;p15"/>
          <p:cNvCxnSpPr>
            <a:endCxn id="75" idx="1"/>
          </p:cNvCxnSpPr>
          <p:nvPr/>
        </p:nvCxnSpPr>
        <p:spPr>
          <a:xfrm>
            <a:off x="2714850" y="2227675"/>
            <a:ext cx="1380600" cy="536700"/>
          </a:xfrm>
          <a:prstGeom prst="straightConnector1">
            <a:avLst/>
          </a:prstGeom>
          <a:noFill/>
          <a:ln cap="flat" cmpd="sng" w="9525">
            <a:solidFill>
              <a:srgbClr val="FF0000"/>
            </a:solidFill>
            <a:prstDash val="solid"/>
            <a:round/>
            <a:headEnd len="med" w="med" type="none"/>
            <a:tailEnd len="med" w="med" type="triangle"/>
          </a:ln>
        </p:spPr>
      </p:cxnSp>
      <p:cxnSp>
        <p:nvCxnSpPr>
          <p:cNvPr id="82" name="Google Shape;82;p15"/>
          <p:cNvCxnSpPr>
            <a:endCxn id="75" idx="1"/>
          </p:cNvCxnSpPr>
          <p:nvPr/>
        </p:nvCxnSpPr>
        <p:spPr>
          <a:xfrm flipH="1" rot="10800000">
            <a:off x="1461750" y="2764375"/>
            <a:ext cx="2633700" cy="314100"/>
          </a:xfrm>
          <a:prstGeom prst="straightConnector1">
            <a:avLst/>
          </a:prstGeom>
          <a:noFill/>
          <a:ln cap="flat" cmpd="sng" w="9525">
            <a:solidFill>
              <a:srgbClr val="FF0000"/>
            </a:solidFill>
            <a:prstDash val="solid"/>
            <a:round/>
            <a:headEnd len="med" w="med" type="none"/>
            <a:tailEnd len="med" w="med" type="triangle"/>
          </a:ln>
        </p:spPr>
      </p:cxnSp>
      <p:cxnSp>
        <p:nvCxnSpPr>
          <p:cNvPr id="83" name="Google Shape;83;p15"/>
          <p:cNvCxnSpPr>
            <a:endCxn id="75" idx="1"/>
          </p:cNvCxnSpPr>
          <p:nvPr/>
        </p:nvCxnSpPr>
        <p:spPr>
          <a:xfrm flipH="1" rot="10800000">
            <a:off x="2691750" y="2764375"/>
            <a:ext cx="1403700" cy="1566900"/>
          </a:xfrm>
          <a:prstGeom prst="straightConnector1">
            <a:avLst/>
          </a:prstGeom>
          <a:noFill/>
          <a:ln cap="flat" cmpd="sng" w="9525">
            <a:solidFill>
              <a:srgbClr val="FF0000"/>
            </a:solidFill>
            <a:prstDash val="solid"/>
            <a:round/>
            <a:headEnd len="med" w="med" type="none"/>
            <a:tailEnd len="med" w="med" type="triangle"/>
          </a:ln>
        </p:spPr>
      </p:cxnSp>
      <p:sp>
        <p:nvSpPr>
          <p:cNvPr id="84" name="Google Shape;84;p15"/>
          <p:cNvSpPr txBox="1"/>
          <p:nvPr/>
        </p:nvSpPr>
        <p:spPr>
          <a:xfrm rot="-347726">
            <a:off x="2768913" y="2579739"/>
            <a:ext cx="564485" cy="400125"/>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ld Standard TT"/>
                <a:ea typeface="Old Standard TT"/>
                <a:cs typeface="Old Standard TT"/>
                <a:sym typeface="Old Standard TT"/>
              </a:rPr>
              <a:t>SYN</a:t>
            </a:r>
            <a:endParaRPr b="1">
              <a:latin typeface="Old Standard TT"/>
              <a:ea typeface="Old Standard TT"/>
              <a:cs typeface="Old Standard TT"/>
              <a:sym typeface="Old Standard TT"/>
            </a:endParaRPr>
          </a:p>
        </p:txBody>
      </p:sp>
      <p:sp>
        <p:nvSpPr>
          <p:cNvPr id="85" name="Google Shape;85;p15"/>
          <p:cNvSpPr txBox="1"/>
          <p:nvPr/>
        </p:nvSpPr>
        <p:spPr>
          <a:xfrm rot="-3211910">
            <a:off x="2960076" y="3332677"/>
            <a:ext cx="564794" cy="40027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ld Standard TT"/>
                <a:ea typeface="Old Standard TT"/>
                <a:cs typeface="Old Standard TT"/>
                <a:sym typeface="Old Standard TT"/>
              </a:rPr>
              <a:t>SYN</a:t>
            </a:r>
            <a:endParaRPr b="1">
              <a:latin typeface="Old Standard TT"/>
              <a:ea typeface="Old Standard TT"/>
              <a:cs typeface="Old Standard TT"/>
              <a:sym typeface="Old Standard TT"/>
            </a:endParaRPr>
          </a:p>
        </p:txBody>
      </p:sp>
      <p:sp>
        <p:nvSpPr>
          <p:cNvPr id="86" name="Google Shape;86;p15"/>
          <p:cNvSpPr txBox="1"/>
          <p:nvPr/>
        </p:nvSpPr>
        <p:spPr>
          <a:xfrm rot="1196801">
            <a:off x="3130046" y="2125171"/>
            <a:ext cx="564568" cy="40019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ld Standard TT"/>
                <a:ea typeface="Old Standard TT"/>
                <a:cs typeface="Old Standard TT"/>
                <a:sym typeface="Old Standard TT"/>
              </a:rPr>
              <a:t>SYN</a:t>
            </a:r>
            <a:endParaRPr b="1">
              <a:latin typeface="Old Standard TT"/>
              <a:ea typeface="Old Standard TT"/>
              <a:cs typeface="Old Standard TT"/>
              <a:sym typeface="Old Standard T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par>
                                <p:cTn fill="hold" nodeType="with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par>
                                <p:cTn fill="hold" nodeType="with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par>
                                <p:cTn fill="hold" nodeType="with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par>
                                <p:cTn fill="hold" nodeType="with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par>
                                <p:cTn fill="hold" nodeType="with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DoS Attack Vulnerabilities</a:t>
            </a:r>
            <a:endParaRPr/>
          </a:p>
        </p:txBody>
      </p:sp>
      <p:sp>
        <p:nvSpPr>
          <p:cNvPr id="92" name="Google Shape;92;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There are several DoS Attacks that Ethereum has.</a:t>
            </a:r>
            <a:endParaRPr/>
          </a:p>
          <a:p>
            <a:pPr indent="-317500" lvl="1" marL="914400" rtl="0" algn="l">
              <a:lnSpc>
                <a:spcPct val="100000"/>
              </a:lnSpc>
              <a:spcBef>
                <a:spcPts val="0"/>
              </a:spcBef>
              <a:spcAft>
                <a:spcPts val="0"/>
              </a:spcAft>
              <a:buSzPts val="1400"/>
              <a:buChar char="○"/>
            </a:pPr>
            <a:r>
              <a:rPr lang="en" sz="1100">
                <a:latin typeface="Arial"/>
                <a:ea typeface="Arial"/>
                <a:cs typeface="Arial"/>
                <a:sym typeface="Arial"/>
              </a:rPr>
              <a:t>Front-Running</a:t>
            </a:r>
            <a:endParaRPr sz="1100">
              <a:latin typeface="Arial"/>
              <a:ea typeface="Arial"/>
              <a:cs typeface="Arial"/>
              <a:sym typeface="Arial"/>
            </a:endParaRPr>
          </a:p>
          <a:p>
            <a:pPr indent="-317500" lvl="1" marL="914400" rtl="0" algn="l">
              <a:lnSpc>
                <a:spcPct val="100000"/>
              </a:lnSpc>
              <a:spcBef>
                <a:spcPts val="0"/>
              </a:spcBef>
              <a:spcAft>
                <a:spcPts val="0"/>
              </a:spcAft>
              <a:buSzPts val="1400"/>
              <a:buChar char="○"/>
            </a:pPr>
            <a:r>
              <a:rPr lang="en" sz="1100">
                <a:latin typeface="Arial"/>
                <a:ea typeface="Arial"/>
                <a:cs typeface="Arial"/>
                <a:sym typeface="Arial"/>
              </a:rPr>
              <a:t>DoS with (Unexpected) revert</a:t>
            </a:r>
            <a:endParaRPr sz="1100">
              <a:latin typeface="Arial"/>
              <a:ea typeface="Arial"/>
              <a:cs typeface="Arial"/>
              <a:sym typeface="Arial"/>
            </a:endParaRPr>
          </a:p>
          <a:p>
            <a:pPr indent="-317500" lvl="1" marL="914400" rtl="0" algn="l">
              <a:lnSpc>
                <a:spcPct val="100000"/>
              </a:lnSpc>
              <a:spcBef>
                <a:spcPts val="0"/>
              </a:spcBef>
              <a:spcAft>
                <a:spcPts val="0"/>
              </a:spcAft>
              <a:buSzPts val="1400"/>
              <a:buChar char="○"/>
            </a:pPr>
            <a:r>
              <a:rPr lang="en" sz="1100">
                <a:latin typeface="Arial"/>
                <a:ea typeface="Arial"/>
                <a:cs typeface="Arial"/>
                <a:sym typeface="Arial"/>
              </a:rPr>
              <a:t>Gas Limit DoS on a Contract via Unbounded Operations</a:t>
            </a:r>
            <a:endParaRPr sz="1100">
              <a:latin typeface="Arial"/>
              <a:ea typeface="Arial"/>
              <a:cs typeface="Arial"/>
              <a:sym typeface="Arial"/>
            </a:endParaRPr>
          </a:p>
          <a:p>
            <a:pPr indent="-317500" lvl="1" marL="914400" rtl="0" algn="l">
              <a:lnSpc>
                <a:spcPct val="100000"/>
              </a:lnSpc>
              <a:spcBef>
                <a:spcPts val="0"/>
              </a:spcBef>
              <a:spcAft>
                <a:spcPts val="0"/>
              </a:spcAft>
              <a:buSzPts val="1400"/>
              <a:buChar char="○"/>
            </a:pPr>
            <a:r>
              <a:rPr lang="en" sz="1100">
                <a:latin typeface="Arial"/>
                <a:ea typeface="Arial"/>
                <a:cs typeface="Arial"/>
                <a:sym typeface="Arial"/>
              </a:rPr>
              <a:t>Gas Limit DoS on the Network via Block Stuffing</a:t>
            </a:r>
            <a:endParaRPr sz="1100">
              <a:latin typeface="Arial"/>
              <a:ea typeface="Arial"/>
              <a:cs typeface="Arial"/>
              <a:sym typeface="Arial"/>
            </a:endParaRPr>
          </a:p>
          <a:p>
            <a:pPr indent="-317500" lvl="1" marL="914400" rtl="0" algn="l">
              <a:lnSpc>
                <a:spcPct val="100000"/>
              </a:lnSpc>
              <a:spcBef>
                <a:spcPts val="0"/>
              </a:spcBef>
              <a:spcAft>
                <a:spcPts val="0"/>
              </a:spcAft>
              <a:buSzPts val="1400"/>
              <a:buChar char="○"/>
            </a:pPr>
            <a:r>
              <a:rPr lang="en" sz="1100">
                <a:latin typeface="Arial"/>
                <a:ea typeface="Arial"/>
                <a:cs typeface="Arial"/>
                <a:sym typeface="Arial"/>
              </a:rPr>
              <a:t>Insufficient gas griefing</a:t>
            </a:r>
            <a:endParaRPr sz="1100">
              <a:latin typeface="Arial"/>
              <a:ea typeface="Arial"/>
              <a:cs typeface="Arial"/>
              <a:sym typeface="Arial"/>
            </a:endParaRPr>
          </a:p>
          <a:p>
            <a:pPr indent="-298450" lvl="0" marL="457200" rtl="0" algn="l">
              <a:lnSpc>
                <a:spcPct val="100000"/>
              </a:lnSpc>
              <a:spcBef>
                <a:spcPts val="0"/>
              </a:spcBef>
              <a:spcAft>
                <a:spcPts val="0"/>
              </a:spcAft>
              <a:buSzPts val="1100"/>
              <a:buFont typeface="Arial"/>
              <a:buChar char="●"/>
            </a:pPr>
            <a:r>
              <a:rPr lang="en" sz="1100">
                <a:latin typeface="Arial"/>
                <a:ea typeface="Arial"/>
                <a:cs typeface="Arial"/>
                <a:sym typeface="Arial"/>
              </a:rPr>
              <a:t>Does this affect any other blockchains?</a:t>
            </a:r>
            <a:endParaRPr sz="1100">
              <a:latin typeface="Arial"/>
              <a:ea typeface="Arial"/>
              <a:cs typeface="Arial"/>
              <a:sym typeface="Arial"/>
            </a:endParaRPr>
          </a:p>
          <a:p>
            <a:pPr indent="-298450" lvl="1" marL="914400" rtl="0" algn="l">
              <a:lnSpc>
                <a:spcPct val="100000"/>
              </a:lnSpc>
              <a:spcBef>
                <a:spcPts val="0"/>
              </a:spcBef>
              <a:spcAft>
                <a:spcPts val="0"/>
              </a:spcAft>
              <a:buSzPts val="1100"/>
              <a:buFont typeface="Arial"/>
              <a:buChar char="○"/>
            </a:pPr>
            <a:r>
              <a:rPr lang="en" sz="1100">
                <a:latin typeface="Arial"/>
                <a:ea typeface="Arial"/>
                <a:cs typeface="Arial"/>
                <a:sym typeface="Arial"/>
              </a:rPr>
              <a:t>Most DoS attacks take advantage of cost variance</a:t>
            </a:r>
            <a:endParaRPr sz="1100">
              <a:latin typeface="Arial"/>
              <a:ea typeface="Arial"/>
              <a:cs typeface="Arial"/>
              <a:sym typeface="Arial"/>
            </a:endParaRPr>
          </a:p>
          <a:p>
            <a:pPr indent="-298450" lvl="2" marL="1371600" rtl="0" algn="l">
              <a:lnSpc>
                <a:spcPct val="100000"/>
              </a:lnSpc>
              <a:spcBef>
                <a:spcPts val="0"/>
              </a:spcBef>
              <a:spcAft>
                <a:spcPts val="0"/>
              </a:spcAft>
              <a:buSzPts val="1100"/>
              <a:buFont typeface="Arial"/>
              <a:buChar char="■"/>
            </a:pPr>
            <a:r>
              <a:rPr lang="en" sz="1100">
                <a:latin typeface="Arial"/>
                <a:ea typeface="Arial"/>
                <a:cs typeface="Arial"/>
                <a:sym typeface="Arial"/>
              </a:rPr>
              <a:t>Miners/Validators</a:t>
            </a:r>
            <a:endParaRPr sz="1100">
              <a:latin typeface="Arial"/>
              <a:ea typeface="Arial"/>
              <a:cs typeface="Arial"/>
              <a:sym typeface="Arial"/>
            </a:endParaRPr>
          </a:p>
          <a:p>
            <a:pPr indent="-298450" lvl="3" marL="1828800" rtl="0" algn="l">
              <a:lnSpc>
                <a:spcPct val="100000"/>
              </a:lnSpc>
              <a:spcBef>
                <a:spcPts val="0"/>
              </a:spcBef>
              <a:spcAft>
                <a:spcPts val="0"/>
              </a:spcAft>
              <a:buSzPts val="1100"/>
              <a:buFont typeface="Arial"/>
              <a:buChar char="●"/>
            </a:pPr>
            <a:r>
              <a:rPr lang="en" sz="1100">
                <a:latin typeface="Arial"/>
                <a:ea typeface="Arial"/>
                <a:cs typeface="Arial"/>
                <a:sym typeface="Arial"/>
              </a:rPr>
              <a:t>Predictable (Nodes may choose the highest transaction fee paid)</a:t>
            </a:r>
            <a:endParaRPr sz="1100">
              <a:latin typeface="Arial"/>
              <a:ea typeface="Arial"/>
              <a:cs typeface="Arial"/>
              <a:sym typeface="Arial"/>
            </a:endParaRPr>
          </a:p>
          <a:p>
            <a:pPr indent="0" lvl="0" marL="457200" rtl="0" algn="l">
              <a:lnSpc>
                <a:spcPct val="100000"/>
              </a:lnSpc>
              <a:spcBef>
                <a:spcPts val="0"/>
              </a:spcBef>
              <a:spcAft>
                <a:spcPts val="0"/>
              </a:spcAft>
              <a:buNone/>
            </a:pPr>
            <a:r>
              <a:t/>
            </a:r>
            <a:endParaRPr sz="11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Front-Running</a:t>
            </a:r>
            <a:endParaRPr/>
          </a:p>
        </p:txBody>
      </p:sp>
      <p:sp>
        <p:nvSpPr>
          <p:cNvPr id="98" name="Google Shape;98;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Displacement</a:t>
            </a:r>
            <a:endParaRPr/>
          </a:p>
          <a:p>
            <a:pPr indent="-317500" lvl="1" marL="914400" rtl="0" algn="l">
              <a:spcBef>
                <a:spcPts val="0"/>
              </a:spcBef>
              <a:spcAft>
                <a:spcPts val="0"/>
              </a:spcAft>
              <a:buSzPts val="1400"/>
              <a:buChar char="○"/>
            </a:pPr>
            <a:r>
              <a:rPr lang="en"/>
              <a:t>Sends a </a:t>
            </a:r>
            <a:r>
              <a:rPr lang="en"/>
              <a:t>similar</a:t>
            </a:r>
            <a:r>
              <a:rPr lang="en"/>
              <a:t> transaction with a higher gas price</a:t>
            </a:r>
            <a:endParaRPr/>
          </a:p>
          <a:p>
            <a:pPr indent="-317500" lvl="1" marL="914400" rtl="0" algn="l">
              <a:spcBef>
                <a:spcPts val="0"/>
              </a:spcBef>
              <a:spcAft>
                <a:spcPts val="0"/>
              </a:spcAft>
              <a:buSzPts val="1400"/>
              <a:buChar char="○"/>
            </a:pPr>
            <a:r>
              <a:rPr lang="en"/>
              <a:t>Same command - higher gas</a:t>
            </a:r>
            <a:endParaRPr/>
          </a:p>
          <a:p>
            <a:pPr indent="-317500" lvl="1" marL="914400" rtl="0" algn="l">
              <a:spcBef>
                <a:spcPts val="0"/>
              </a:spcBef>
              <a:spcAft>
                <a:spcPts val="0"/>
              </a:spcAft>
              <a:buSzPts val="1400"/>
              <a:buChar char="○"/>
            </a:pPr>
            <a:r>
              <a:rPr lang="en"/>
              <a:t>Ex.) Buying a domain with crypto</a:t>
            </a:r>
            <a:endParaRPr/>
          </a:p>
          <a:p>
            <a:pPr indent="-342900" lvl="0" marL="457200" rtl="0" algn="l">
              <a:spcBef>
                <a:spcPts val="0"/>
              </a:spcBef>
              <a:spcAft>
                <a:spcPts val="0"/>
              </a:spcAft>
              <a:buSzPts val="1800"/>
              <a:buChar char="●"/>
            </a:pPr>
            <a:r>
              <a:rPr lang="en"/>
              <a:t>Insertion</a:t>
            </a:r>
            <a:endParaRPr/>
          </a:p>
          <a:p>
            <a:pPr indent="-317500" lvl="1" marL="914400" rtl="0" algn="l">
              <a:spcBef>
                <a:spcPts val="0"/>
              </a:spcBef>
              <a:spcAft>
                <a:spcPts val="0"/>
              </a:spcAft>
              <a:buSzPts val="1400"/>
              <a:buChar char="○"/>
            </a:pPr>
            <a:r>
              <a:rPr lang="en"/>
              <a:t>A person can many transactions that alter the state</a:t>
            </a:r>
            <a:endParaRPr/>
          </a:p>
          <a:p>
            <a:pPr indent="-317500" lvl="1" marL="914400" rtl="0" algn="l">
              <a:spcBef>
                <a:spcPts val="0"/>
              </a:spcBef>
              <a:spcAft>
                <a:spcPts val="0"/>
              </a:spcAft>
              <a:buSzPts val="1400"/>
              <a:buChar char="○"/>
            </a:pPr>
            <a:r>
              <a:rPr lang="en"/>
              <a:t>This may change the outcome of a person who sent a transaction earlier.</a:t>
            </a:r>
            <a:endParaRPr/>
          </a:p>
          <a:p>
            <a:pPr indent="-342900" lvl="0" marL="457200" rtl="0" algn="l">
              <a:spcBef>
                <a:spcPts val="0"/>
              </a:spcBef>
              <a:spcAft>
                <a:spcPts val="0"/>
              </a:spcAft>
              <a:buSzPts val="1800"/>
              <a:buChar char="●"/>
            </a:pPr>
            <a:r>
              <a:rPr lang="en"/>
              <a:t>Suppression</a:t>
            </a:r>
            <a:endParaRPr/>
          </a:p>
          <a:p>
            <a:pPr indent="-317500" lvl="1" marL="914400" rtl="0" algn="l">
              <a:spcBef>
                <a:spcPts val="0"/>
              </a:spcBef>
              <a:spcAft>
                <a:spcPts val="0"/>
              </a:spcAft>
              <a:buSzPts val="1400"/>
              <a:buChar char="○"/>
            </a:pPr>
            <a:r>
              <a:rPr lang="en"/>
              <a:t>AKA. Block stuffing</a:t>
            </a:r>
            <a:endParaRPr/>
          </a:p>
          <a:p>
            <a:pPr indent="-317500" lvl="1" marL="914400" rtl="0" algn="l">
              <a:spcBef>
                <a:spcPts val="0"/>
              </a:spcBef>
              <a:spcAft>
                <a:spcPts val="0"/>
              </a:spcAft>
              <a:buSzPts val="1400"/>
              <a:buChar char="○"/>
            </a:pPr>
            <a:r>
              <a:rPr lang="en"/>
              <a:t>Typical DoS attack - send a lot of high fee transaction to prevent others to use.</a:t>
            </a:r>
            <a:endParaRPr/>
          </a:p>
          <a:p>
            <a:pPr indent="-317500" lvl="1" marL="914400" rtl="0" algn="l">
              <a:spcBef>
                <a:spcPts val="0"/>
              </a:spcBef>
              <a:spcAft>
                <a:spcPts val="0"/>
              </a:spcAft>
              <a:buSzPts val="1400"/>
              <a:buChar char="○"/>
            </a:pPr>
            <a:r>
              <a:rPr lang="en"/>
              <a:t>Used to suppress other transactions.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DoS with (Unexpected) revert</a:t>
            </a:r>
            <a:endParaRPr/>
          </a:p>
        </p:txBody>
      </p:sp>
      <p:sp>
        <p:nvSpPr>
          <p:cNvPr id="104" name="Google Shape;104;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Can lock up a smart contract</a:t>
            </a:r>
            <a:endParaRPr/>
          </a:p>
          <a:p>
            <a:pPr indent="-342900" lvl="0" marL="457200" rtl="0" algn="l">
              <a:spcBef>
                <a:spcPts val="0"/>
              </a:spcBef>
              <a:spcAft>
                <a:spcPts val="0"/>
              </a:spcAft>
              <a:buSzPts val="1800"/>
              <a:buChar char="●"/>
            </a:pPr>
            <a:r>
              <a:rPr lang="en"/>
              <a:t>Takes advantage of the “revert” and “require” keywords</a:t>
            </a:r>
            <a:endParaRPr/>
          </a:p>
          <a:p>
            <a:pPr indent="-342900" lvl="0" marL="457200" rtl="0" algn="l">
              <a:spcBef>
                <a:spcPts val="0"/>
              </a:spcBef>
              <a:spcAft>
                <a:spcPts val="0"/>
              </a:spcAft>
              <a:buSzPts val="1800"/>
              <a:buChar char="●"/>
            </a:pPr>
            <a:r>
              <a:rPr lang="en"/>
              <a:t>Ex.) Ebay</a:t>
            </a:r>
            <a:endParaRPr/>
          </a:p>
          <a:p>
            <a:pPr indent="0" lvl="0" marL="45720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Gas Limit DoS on a Contract via Unbounded Operations</a:t>
            </a:r>
            <a:endParaRPr/>
          </a:p>
        </p:txBody>
      </p:sp>
      <p:sp>
        <p:nvSpPr>
          <p:cNvPr id="110" name="Google Shape;110;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a:t>
            </a:r>
            <a:r>
              <a:rPr lang="en"/>
              <a:t>akes advantage of looping over items that have a “While” statement that could be long.</a:t>
            </a:r>
            <a:endParaRPr/>
          </a:p>
          <a:p>
            <a:pPr indent="-342900" lvl="0" marL="457200" rtl="0" algn="l">
              <a:spcBef>
                <a:spcPts val="0"/>
              </a:spcBef>
              <a:spcAft>
                <a:spcPts val="0"/>
              </a:spcAft>
              <a:buSzPts val="1800"/>
              <a:buChar char="●"/>
            </a:pPr>
            <a:r>
              <a:rPr lang="en"/>
              <a:t>Can be unintentional or intentional.</a:t>
            </a:r>
            <a:endParaRPr/>
          </a:p>
          <a:p>
            <a:pPr indent="-342900" lvl="0" marL="457200" rtl="0" algn="l">
              <a:spcBef>
                <a:spcPts val="0"/>
              </a:spcBef>
              <a:spcAft>
                <a:spcPts val="0"/>
              </a:spcAft>
              <a:buSzPts val="1800"/>
              <a:buChar char="●"/>
            </a:pPr>
            <a:r>
              <a:rPr lang="en"/>
              <a:t>If the contract locks or only allows one call at a time, it will deny others.</a:t>
            </a:r>
            <a:endParaRPr/>
          </a:p>
          <a:p>
            <a:pPr indent="-342900" lvl="0" marL="457200" rtl="0" algn="l">
              <a:spcBef>
                <a:spcPts val="0"/>
              </a:spcBef>
              <a:spcAft>
                <a:spcPts val="0"/>
              </a:spcAft>
              <a:buSzPts val="1800"/>
              <a:buChar char="●"/>
            </a:pPr>
            <a:r>
              <a:rPr lang="en"/>
              <a:t>Call 98 gwei -&gt; Function(x) cost 100 gwei</a:t>
            </a:r>
            <a:endParaRPr/>
          </a:p>
          <a:p>
            <a:pPr indent="-317500" lvl="1" marL="914400" rtl="0" algn="l">
              <a:spcBef>
                <a:spcPts val="0"/>
              </a:spcBef>
              <a:spcAft>
                <a:spcPts val="0"/>
              </a:spcAft>
              <a:buSzPts val="1400"/>
              <a:buChar char="○"/>
            </a:pPr>
            <a:r>
              <a:rPr lang="en"/>
              <a:t>Loop forever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Gas Limit DoS on the Network via Block Stuffing</a:t>
            </a:r>
            <a:endParaRPr/>
          </a:p>
        </p:txBody>
      </p:sp>
      <p:sp>
        <p:nvSpPr>
          <p:cNvPr id="116" name="Google Shape;116;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Attacker sends transactions that fill up the </a:t>
            </a:r>
            <a:r>
              <a:rPr lang="en"/>
              <a:t>block’s</a:t>
            </a:r>
            <a:r>
              <a:rPr lang="en"/>
              <a:t> gas limit and causes other transactions to be delayed.</a:t>
            </a:r>
            <a:endParaRPr/>
          </a:p>
          <a:p>
            <a:pPr indent="-342900" lvl="0" marL="457200" rtl="0" algn="l">
              <a:spcBef>
                <a:spcPts val="0"/>
              </a:spcBef>
              <a:spcAft>
                <a:spcPts val="0"/>
              </a:spcAft>
              <a:buSzPts val="1800"/>
              <a:buChar char="●"/>
            </a:pPr>
            <a:r>
              <a:rPr lang="en"/>
              <a:t>Takes advantage of Block gas limit</a:t>
            </a:r>
            <a:endParaRPr/>
          </a:p>
          <a:p>
            <a:pPr indent="-317500" lvl="1" marL="914400" rtl="0" algn="l">
              <a:spcBef>
                <a:spcPts val="0"/>
              </a:spcBef>
              <a:spcAft>
                <a:spcPts val="0"/>
              </a:spcAft>
              <a:buSzPts val="1400"/>
              <a:buChar char="○"/>
            </a:pPr>
            <a:r>
              <a:rPr lang="en"/>
              <a:t>Ethereum has a gas limit of 12,500,000 gwei </a:t>
            </a:r>
            <a:endParaRPr/>
          </a:p>
          <a:p>
            <a:pPr indent="-317500" lvl="1" marL="914400" rtl="0" algn="l">
              <a:spcBef>
                <a:spcPts val="0"/>
              </a:spcBef>
              <a:spcAft>
                <a:spcPts val="0"/>
              </a:spcAft>
              <a:buSzPts val="1400"/>
              <a:buChar char="○"/>
            </a:pPr>
            <a:r>
              <a:rPr lang="en"/>
              <a:t>A Ethereum transfer = ~21,000 gwei</a:t>
            </a:r>
            <a:endParaRPr/>
          </a:p>
          <a:p>
            <a:pPr indent="-317500" lvl="1" marL="914400" rtl="0" algn="l">
              <a:spcBef>
                <a:spcPts val="0"/>
              </a:spcBef>
              <a:spcAft>
                <a:spcPts val="0"/>
              </a:spcAft>
              <a:buSzPts val="1400"/>
              <a:buChar char="○"/>
            </a:pPr>
            <a:r>
              <a:rPr lang="en"/>
              <a:t>A Decentralized exchange such as Uniswap can be &gt;100,000 gwei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
              <a:t>Gas Limit DoS on the Network via Block Stuffing Ex</a:t>
            </a:r>
            <a:endParaRPr/>
          </a:p>
          <a:p>
            <a:pPr indent="0" lvl="0" marL="0" rtl="0" algn="l">
              <a:spcBef>
                <a:spcPts val="0"/>
              </a:spcBef>
              <a:spcAft>
                <a:spcPts val="0"/>
              </a:spcAft>
              <a:buNone/>
            </a:pPr>
            <a:r>
              <a:t/>
            </a:r>
            <a:endParaRPr/>
          </a:p>
        </p:txBody>
      </p:sp>
      <p:sp>
        <p:nvSpPr>
          <p:cNvPr id="122" name="Google Shape;122;p21"/>
          <p:cNvSpPr txBox="1"/>
          <p:nvPr>
            <p:ph idx="1" type="body"/>
          </p:nvPr>
        </p:nvSpPr>
        <p:spPr>
          <a:xfrm>
            <a:off x="311700" y="1171600"/>
            <a:ext cx="8520600" cy="3397200"/>
          </a:xfrm>
          <a:prstGeom prst="rect">
            <a:avLst/>
          </a:prstGeom>
          <a:ln>
            <a:noFill/>
          </a:ln>
        </p:spPr>
        <p:txBody>
          <a:bodyPr anchorCtr="0" anchor="t" bIns="91425" lIns="91425" spcFirstLastPara="1" rIns="91425" wrap="square" tIns="91425">
            <a:normAutofit/>
          </a:bodyPr>
          <a:lstStyle/>
          <a:p>
            <a:pPr indent="0" lvl="0" marL="0" rtl="0" algn="ctr">
              <a:spcBef>
                <a:spcPts val="0"/>
              </a:spcBef>
              <a:spcAft>
                <a:spcPts val="0"/>
              </a:spcAft>
              <a:buNone/>
            </a:pPr>
            <a:r>
              <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sz="1700">
                <a:uFill>
                  <a:noFill/>
                </a:uFill>
                <a:latin typeface="Arial"/>
                <a:ea typeface="Arial"/>
                <a:cs typeface="Arial"/>
                <a:sym typeface="Arial"/>
                <a:hlinkClick r:id="rId3"/>
              </a:rPr>
              <a:t>Fomo3D-Block-Stuffing-Attack</a:t>
            </a:r>
            <a:r>
              <a:rPr lang="en" sz="1700">
                <a:latin typeface="Arial"/>
                <a:ea typeface="Arial"/>
                <a:cs typeface="Arial"/>
                <a:sym typeface="Arial"/>
              </a:rPr>
              <a:t> </a:t>
            </a:r>
            <a:endParaRPr sz="1700">
              <a:latin typeface="Arial"/>
              <a:ea typeface="Arial"/>
              <a:cs typeface="Arial"/>
              <a:sym typeface="Arial"/>
            </a:endParaRPr>
          </a:p>
          <a:p>
            <a:pPr indent="0" lvl="0" marL="0" rtl="0" algn="ctr">
              <a:spcBef>
                <a:spcPts val="1200"/>
              </a:spcBef>
              <a:spcAft>
                <a:spcPts val="0"/>
              </a:spcAft>
              <a:buNone/>
            </a:pPr>
            <a:r>
              <a:rPr lang="en" sz="1700">
                <a:latin typeface="Arial"/>
                <a:ea typeface="Arial"/>
                <a:cs typeface="Arial"/>
                <a:sym typeface="Arial"/>
              </a:rPr>
              <a:t> Block stuffing attack on a gambling website</a:t>
            </a:r>
            <a:endParaRPr sz="1700">
              <a:latin typeface="Arial"/>
              <a:ea typeface="Arial"/>
              <a:cs typeface="Arial"/>
              <a:sym typeface="Arial"/>
            </a:endParaRPr>
          </a:p>
          <a:p>
            <a:pPr indent="0" lvl="0" marL="0" rtl="0" algn="ctr">
              <a:spcBef>
                <a:spcPts val="1200"/>
              </a:spcBef>
              <a:spcAft>
                <a:spcPts val="0"/>
              </a:spcAft>
              <a:buNone/>
            </a:pPr>
            <a:r>
              <a:t/>
            </a:r>
            <a:endParaRPr sz="1700">
              <a:latin typeface="Arial"/>
              <a:ea typeface="Arial"/>
              <a:cs typeface="Arial"/>
              <a:sym typeface="Arial"/>
            </a:endParaRPr>
          </a:p>
          <a:p>
            <a:pPr indent="0" lvl="0" marL="0" rtl="0" algn="ctr">
              <a:spcBef>
                <a:spcPts val="1200"/>
              </a:spcBef>
              <a:spcAft>
                <a:spcPts val="1200"/>
              </a:spcAft>
              <a:buNone/>
            </a:pPr>
            <a:r>
              <a:rPr lang="en" sz="1700">
                <a:latin typeface="Arial"/>
                <a:ea typeface="Arial"/>
                <a:cs typeface="Arial"/>
                <a:sym typeface="Arial"/>
              </a:rPr>
              <a:t>https://etherscan.io/address/0xb97d8e30128ae7bf7ebe62bc019f521b8d276d42</a:t>
            </a:r>
            <a:endParaRPr sz="17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